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1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DD69F-DFCD-44F3-BE72-7268E1601054}" type="datetimeFigureOut">
              <a:rPr lang="en-US" smtClean="0"/>
              <a:t>7/30/2013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5C312B-1133-4830-ABEF-CBE014F135E2}" type="slidenum">
              <a:rPr lang="en-US" smtClean="0"/>
              <a:t>‹#›</a:t>
            </a:fld>
            <a:endParaRPr lang="en-US"/>
          </a:p>
        </p:txBody>
      </p:sp>
    </p:spTree>
    <p:extLst>
      <p:ext uri="{BB962C8B-B14F-4D97-AF65-F5344CB8AC3E}">
        <p14:creationId xmlns:p14="http://schemas.microsoft.com/office/powerpoint/2010/main" val="1910264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5C312B-1133-4830-ABEF-CBE014F135E2}" type="slidenum">
              <a:rPr lang="en-US" smtClean="0"/>
              <a:t>17</a:t>
            </a:fld>
            <a:endParaRPr lang="en-US"/>
          </a:p>
        </p:txBody>
      </p:sp>
    </p:spTree>
    <p:extLst>
      <p:ext uri="{BB962C8B-B14F-4D97-AF65-F5344CB8AC3E}">
        <p14:creationId xmlns:p14="http://schemas.microsoft.com/office/powerpoint/2010/main" val="3493400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9236FF7D-9BE9-440C-A598-DD955E06E91E}" type="datetimeFigureOut">
              <a:rPr lang="en-US" smtClean="0"/>
              <a:t>7/30/2013</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569433D-3634-4CBD-AF15-6166CCE74FB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6FF7D-9BE9-440C-A598-DD955E06E91E}"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6FF7D-9BE9-440C-A598-DD955E06E91E}"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6FF7D-9BE9-440C-A598-DD955E06E91E}"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36FF7D-9BE9-440C-A598-DD955E06E91E}"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236FF7D-9BE9-440C-A598-DD955E06E91E}"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9433D-3634-4CBD-AF15-6166CCE74FB7}"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236FF7D-9BE9-440C-A598-DD955E06E91E}" type="datetimeFigureOut">
              <a:rPr lang="en-US" smtClean="0"/>
              <a:t>7/30/2013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69433D-3634-4CBD-AF15-6166CCE74FB7}"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36FF7D-9BE9-440C-A598-DD955E06E91E}" type="datetimeFigureOut">
              <a:rPr lang="en-US" smtClean="0"/>
              <a:t>7/30/2013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6FF7D-9BE9-440C-A598-DD955E06E91E}" type="datetimeFigureOut">
              <a:rPr lang="en-US" smtClean="0"/>
              <a:t>7/30/2013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69433D-3634-4CBD-AF15-6166CCE74F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9236FF7D-9BE9-440C-A598-DD955E06E91E}" type="datetimeFigureOut">
              <a:rPr lang="en-US" smtClean="0"/>
              <a:t>7/30/2013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0569433D-3634-4CBD-AF15-6166CCE74FB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9236FF7D-9BE9-440C-A598-DD955E06E91E}" type="datetimeFigureOut">
              <a:rPr lang="en-US" smtClean="0"/>
              <a:t>7/30/2013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0569433D-3634-4CBD-AF15-6166CCE74FB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9236FF7D-9BE9-440C-A598-DD955E06E91E}" type="datetimeFigureOut">
              <a:rPr lang="en-US" smtClean="0"/>
              <a:t>7/30/2013</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569433D-3634-4CBD-AF15-6166CCE74FB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752600"/>
            <a:ext cx="6705600" cy="1828090"/>
          </a:xfrm>
        </p:spPr>
        <p:txBody>
          <a:bodyPr>
            <a:normAutofit/>
          </a:bodyPr>
          <a:lstStyle/>
          <a:p>
            <a:r>
              <a:rPr lang="en-US" sz="3600" dirty="0" smtClean="0">
                <a:solidFill>
                  <a:schemeClr val="accent5">
                    <a:lumMod val="50000"/>
                  </a:schemeClr>
                </a:solidFill>
              </a:rPr>
              <a:t>The Bill of Rights and Other Important Constitutional Amendments</a:t>
            </a:r>
            <a:endParaRPr lang="en-US" sz="3600" dirty="0">
              <a:solidFill>
                <a:schemeClr val="accent5">
                  <a:lumMod val="50000"/>
                </a:schemeClr>
              </a:solidFill>
            </a:endParaRPr>
          </a:p>
        </p:txBody>
      </p:sp>
      <p:sp>
        <p:nvSpPr>
          <p:cNvPr id="3" name="Subtitle 2"/>
          <p:cNvSpPr>
            <a:spLocks noGrp="1"/>
          </p:cNvSpPr>
          <p:nvPr>
            <p:ph type="subTitle" idx="1"/>
          </p:nvPr>
        </p:nvSpPr>
        <p:spPr/>
        <p:txBody>
          <a:bodyPr/>
          <a:lstStyle/>
          <a:p>
            <a:r>
              <a:rPr lang="en-US" dirty="0" smtClean="0"/>
              <a:t>The Expansion of Individual Liberties and Democracy Over Time In American History</a:t>
            </a:r>
            <a:endParaRPr lang="en-US" dirty="0"/>
          </a:p>
        </p:txBody>
      </p:sp>
    </p:spTree>
    <p:extLst>
      <p:ext uri="{BB962C8B-B14F-4D97-AF65-F5344CB8AC3E}">
        <p14:creationId xmlns:p14="http://schemas.microsoft.com/office/powerpoint/2010/main" val="1560612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Tenth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lstStyle/>
          <a:p>
            <a:r>
              <a:rPr lang="en-US" dirty="0"/>
              <a:t>This amendment to the Constitution states that any power which are not mentioned in the Constitution are reserved to the State governments or to the People.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64075" y="2331320"/>
            <a:ext cx="3200400" cy="3181197"/>
          </a:xfrm>
        </p:spPr>
      </p:pic>
    </p:spTree>
    <p:extLst>
      <p:ext uri="{BB962C8B-B14F-4D97-AF65-F5344CB8AC3E}">
        <p14:creationId xmlns:p14="http://schemas.microsoft.com/office/powerpoint/2010/main" val="2879234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Eighth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normAutofit lnSpcReduction="10000"/>
          </a:bodyPr>
          <a:lstStyle/>
          <a:p>
            <a:r>
              <a:rPr lang="en-US" dirty="0">
                <a:latin typeface="+mj-lt"/>
              </a:rPr>
              <a:t>Cruel and unusual punishment was forbidden by this amendment to the Constitution, which also forbids unfair treatment – like long term imprisonment before the trial begins.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24020" y="2057400"/>
            <a:ext cx="3021496" cy="3657600"/>
          </a:xfrm>
        </p:spPr>
      </p:pic>
    </p:spTree>
    <p:extLst>
      <p:ext uri="{BB962C8B-B14F-4D97-AF65-F5344CB8AC3E}">
        <p14:creationId xmlns:p14="http://schemas.microsoft.com/office/powerpoint/2010/main" val="3675789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Sixth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lstStyle/>
          <a:p>
            <a:r>
              <a:rPr lang="en-US" dirty="0">
                <a:latin typeface="+mj-lt"/>
              </a:rPr>
              <a:t>The right to a speedy, public, and fair trial is guaranteed by this amendment to the Constitution.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343400" y="2286000"/>
            <a:ext cx="3200400" cy="2128991"/>
          </a:xfrm>
        </p:spPr>
      </p:pic>
    </p:spTree>
    <p:extLst>
      <p:ext uri="{BB962C8B-B14F-4D97-AF65-F5344CB8AC3E}">
        <p14:creationId xmlns:p14="http://schemas.microsoft.com/office/powerpoint/2010/main" val="3185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First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lstStyle/>
          <a:p>
            <a:r>
              <a:rPr lang="en-US" dirty="0">
                <a:latin typeface="+mj-lt"/>
              </a:rPr>
              <a:t>Freedom of religion, speech, and the press, and the right to assemble and to petition the government are all guaranteed by this amendment to the Constitution.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00600" y="2438400"/>
            <a:ext cx="2743200" cy="2377440"/>
          </a:xfrm>
        </p:spPr>
      </p:pic>
    </p:spTree>
    <p:extLst>
      <p:ext uri="{BB962C8B-B14F-4D97-AF65-F5344CB8AC3E}">
        <p14:creationId xmlns:p14="http://schemas.microsoft.com/office/powerpoint/2010/main" val="3624327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Third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lstStyle/>
          <a:p>
            <a:r>
              <a:rPr lang="en-US" dirty="0">
                <a:latin typeface="+mj-lt"/>
              </a:rPr>
              <a:t>The government is not allowed to quarter soldiers in your home – except during times of war – thanks to this amendment to the Constitution. </a:t>
            </a:r>
            <a:endParaRPr lang="en-US" dirty="0">
              <a:latin typeface="+mj-lt"/>
            </a:endParaRP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1828800"/>
            <a:ext cx="2314214" cy="3609934"/>
          </a:xfrm>
        </p:spPr>
      </p:pic>
    </p:spTree>
    <p:extLst>
      <p:ext uri="{BB962C8B-B14F-4D97-AF65-F5344CB8AC3E}">
        <p14:creationId xmlns:p14="http://schemas.microsoft.com/office/powerpoint/2010/main" val="3755784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Fifth Amendment</a:t>
            </a:r>
            <a:endParaRPr lang="en-US" dirty="0">
              <a:solidFill>
                <a:schemeClr val="accent5">
                  <a:lumMod val="50000"/>
                </a:schemeClr>
              </a:solidFill>
            </a:endParaRPr>
          </a:p>
        </p:txBody>
      </p:sp>
      <p:sp>
        <p:nvSpPr>
          <p:cNvPr id="3" name="Content Placeholder 2"/>
          <p:cNvSpPr>
            <a:spLocks noGrp="1"/>
          </p:cNvSpPr>
          <p:nvPr>
            <p:ph sz="quarter" idx="13"/>
          </p:nvPr>
        </p:nvSpPr>
        <p:spPr>
          <a:xfrm>
            <a:off x="1143000" y="2121406"/>
            <a:ext cx="2438400" cy="3669793"/>
          </a:xfrm>
        </p:spPr>
        <p:txBody>
          <a:bodyPr>
            <a:normAutofit fontScale="70000" lnSpcReduction="20000"/>
          </a:bodyPr>
          <a:lstStyle/>
          <a:p>
            <a:r>
              <a:rPr lang="en-US" dirty="0">
                <a:latin typeface="+mj-lt"/>
              </a:rPr>
              <a:t>You have the right to due process of law thanks to this amendment to the Constitution.  You do not have to testify against yourself in a court of law; moreover, you cannot be tried more than once for the same offense.  Once you have been deemed “not guilty,” you cannot be tried again.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57600" y="2209800"/>
            <a:ext cx="4283075" cy="2924537"/>
          </a:xfrm>
        </p:spPr>
      </p:pic>
    </p:spTree>
    <p:extLst>
      <p:ext uri="{BB962C8B-B14F-4D97-AF65-F5344CB8AC3E}">
        <p14:creationId xmlns:p14="http://schemas.microsoft.com/office/powerpoint/2010/main" val="3815891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Seventh Amendment</a:t>
            </a:r>
            <a:endParaRPr lang="en-US" dirty="0">
              <a:solidFill>
                <a:schemeClr val="accent5">
                  <a:lumMod val="50000"/>
                </a:schemeClr>
              </a:solidFill>
            </a:endParaRPr>
          </a:p>
        </p:txBody>
      </p:sp>
      <p:sp>
        <p:nvSpPr>
          <p:cNvPr id="3" name="Content Placeholder 2"/>
          <p:cNvSpPr>
            <a:spLocks noGrp="1"/>
          </p:cNvSpPr>
          <p:nvPr>
            <p:ph sz="quarter" idx="13"/>
          </p:nvPr>
        </p:nvSpPr>
        <p:spPr>
          <a:xfrm>
            <a:off x="1298448" y="2121407"/>
            <a:ext cx="2587752" cy="3602736"/>
          </a:xfrm>
        </p:spPr>
        <p:txBody>
          <a:bodyPr>
            <a:normAutofit fontScale="92500"/>
          </a:bodyPr>
          <a:lstStyle/>
          <a:p>
            <a:r>
              <a:rPr lang="en-US" dirty="0">
                <a:latin typeface="+mj-lt"/>
              </a:rPr>
              <a:t>This amendment to the Constitution allows that individuals have the right to a jury trial for any matter involving twenty dollars or more.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438400"/>
            <a:ext cx="3978275" cy="2637449"/>
          </a:xfrm>
        </p:spPr>
      </p:pic>
    </p:spTree>
    <p:extLst>
      <p:ext uri="{BB962C8B-B14F-4D97-AF65-F5344CB8AC3E}">
        <p14:creationId xmlns:p14="http://schemas.microsoft.com/office/powerpoint/2010/main" val="59200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Ninth Amendment</a:t>
            </a:r>
            <a:endParaRPr lang="en-US" dirty="0">
              <a:solidFill>
                <a:schemeClr val="accent5">
                  <a:lumMod val="50000"/>
                </a:schemeClr>
              </a:solidFill>
            </a:endParaRPr>
          </a:p>
        </p:txBody>
      </p:sp>
      <p:sp>
        <p:nvSpPr>
          <p:cNvPr id="3" name="Content Placeholder 2"/>
          <p:cNvSpPr>
            <a:spLocks noGrp="1"/>
          </p:cNvSpPr>
          <p:nvPr>
            <p:ph sz="quarter" idx="13"/>
          </p:nvPr>
        </p:nvSpPr>
        <p:spPr>
          <a:xfrm>
            <a:off x="1298448" y="2121407"/>
            <a:ext cx="2663952" cy="3602736"/>
          </a:xfrm>
        </p:spPr>
        <p:txBody>
          <a:bodyPr>
            <a:normAutofit fontScale="92500"/>
          </a:bodyPr>
          <a:lstStyle/>
          <a:p>
            <a:r>
              <a:rPr lang="en-US" dirty="0">
                <a:latin typeface="+mj-lt"/>
              </a:rPr>
              <a:t>This amendment simply states that Americans rights are not limited to the ones that are listed in the Bill of Rights or the Constitution.  We have even more rights! </a:t>
            </a:r>
            <a:endParaRPr lang="en-US" dirty="0">
              <a:latin typeface="+mj-lt"/>
            </a:endParaRPr>
          </a:p>
        </p:txBody>
      </p:sp>
      <p:pic>
        <p:nvPicPr>
          <p:cNvPr id="5" name="Content Placeholder 4"/>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151312" y="2588419"/>
            <a:ext cx="3524250" cy="2667000"/>
          </a:xfrm>
        </p:spPr>
      </p:pic>
    </p:spTree>
    <p:extLst>
      <p:ext uri="{BB962C8B-B14F-4D97-AF65-F5344CB8AC3E}">
        <p14:creationId xmlns:p14="http://schemas.microsoft.com/office/powerpoint/2010/main" val="1280585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solidFill>
                  <a:schemeClr val="accent5">
                    <a:lumMod val="50000"/>
                  </a:schemeClr>
                </a:solidFill>
              </a:rPr>
              <a:t>The Twenty-Fourth Amendment</a:t>
            </a:r>
            <a:endParaRPr lang="en-US" sz="3600" dirty="0">
              <a:solidFill>
                <a:schemeClr val="accent5">
                  <a:lumMod val="50000"/>
                </a:schemeClr>
              </a:solidFill>
            </a:endParaRPr>
          </a:p>
        </p:txBody>
      </p:sp>
      <p:sp>
        <p:nvSpPr>
          <p:cNvPr id="5" name="Content Placeholder 4"/>
          <p:cNvSpPr>
            <a:spLocks noGrp="1"/>
          </p:cNvSpPr>
          <p:nvPr>
            <p:ph sz="quarter" idx="13"/>
          </p:nvPr>
        </p:nvSpPr>
        <p:spPr/>
        <p:txBody>
          <a:bodyPr>
            <a:normAutofit lnSpcReduction="10000"/>
          </a:bodyPr>
          <a:lstStyle/>
          <a:p>
            <a:r>
              <a:rPr lang="en-US" dirty="0">
                <a:latin typeface="+mj-lt"/>
              </a:rPr>
              <a:t>This amendment to the Constitution forbid states to charge a poll tax – which discriminate against poorer voters.  (Virginia was one of the states which still allowed the practice.) </a:t>
            </a:r>
            <a:endParaRPr lang="en-US" dirty="0">
              <a:latin typeface="+mj-lt"/>
            </a:endParaRPr>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24400" y="1981200"/>
            <a:ext cx="2773240" cy="3605212"/>
          </a:xfrm>
        </p:spPr>
      </p:pic>
    </p:spTree>
    <p:extLst>
      <p:ext uri="{BB962C8B-B14F-4D97-AF65-F5344CB8AC3E}">
        <p14:creationId xmlns:p14="http://schemas.microsoft.com/office/powerpoint/2010/main" val="1217949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50000"/>
                  </a:schemeClr>
                </a:solidFill>
              </a:rPr>
              <a:t>The Thirteenth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lstStyle/>
          <a:p>
            <a:r>
              <a:rPr lang="en-US" dirty="0">
                <a:latin typeface="+mj-lt"/>
              </a:rPr>
              <a:t>This amendment was passed at the end of the Civil War and abolished slavery.  Every ex-Confederate State had to ratify this amendment to rejoin the Union. </a:t>
            </a:r>
            <a:endParaRPr lang="en-US" dirty="0">
              <a:latin typeface="+mj-lt"/>
            </a:endParaRP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19184" y="2119313"/>
            <a:ext cx="3090181" cy="3605212"/>
          </a:xfrm>
        </p:spPr>
      </p:pic>
    </p:spTree>
    <p:extLst>
      <p:ext uri="{BB962C8B-B14F-4D97-AF65-F5344CB8AC3E}">
        <p14:creationId xmlns:p14="http://schemas.microsoft.com/office/powerpoint/2010/main" val="4243932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50000"/>
                  </a:schemeClr>
                </a:solidFill>
              </a:rPr>
              <a:t>The Nineteenth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normAutofit fontScale="92500" lnSpcReduction="20000"/>
          </a:bodyPr>
          <a:lstStyle/>
          <a:p>
            <a:r>
              <a:rPr lang="en-US" dirty="0">
                <a:latin typeface="+mj-lt"/>
              </a:rPr>
              <a:t>This amendment to the Constitution gave women the right to vote. </a:t>
            </a:r>
            <a:r>
              <a:rPr lang="en-US" dirty="0" smtClean="0">
                <a:latin typeface="+mj-lt"/>
              </a:rPr>
              <a:t>Susan B. Anthony had spent most of her life advocating for this right; sadly, she never lived to see the day when women could vote in national elections.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79062" y="2119313"/>
            <a:ext cx="2370426" cy="3605212"/>
          </a:xfrm>
        </p:spPr>
      </p:pic>
    </p:spTree>
    <p:extLst>
      <p:ext uri="{BB962C8B-B14F-4D97-AF65-F5344CB8AC3E}">
        <p14:creationId xmlns:p14="http://schemas.microsoft.com/office/powerpoint/2010/main" val="2404652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50000"/>
                  </a:schemeClr>
                </a:solidFill>
              </a:rPr>
              <a:t>The Twenty-Sixth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r>
              <a:rPr lang="en-US" dirty="0">
                <a:latin typeface="+mj-lt"/>
              </a:rPr>
              <a:t>This amendment to the Constitution allowed young people, eighteen years or older, to participate in elections.  It was passed during the Vietnam War Era. </a:t>
            </a:r>
            <a:r>
              <a:rPr lang="en-US" dirty="0" smtClean="0">
                <a:latin typeface="+mj-lt"/>
              </a:rPr>
              <a:t>  Many Americans felt that if eighteen year olds were being sent to fight and die for their nation in Vietnam, they should at least have the opportunity to vote for the government which drafted them!</a:t>
            </a:r>
            <a:endParaRPr lang="en-US" dirty="0">
              <a:latin typeface="+mj-lt"/>
            </a:endParaRP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055422" y="2119313"/>
            <a:ext cx="2417705" cy="3605212"/>
          </a:xfrm>
        </p:spPr>
      </p:pic>
    </p:spTree>
    <p:extLst>
      <p:ext uri="{BB962C8B-B14F-4D97-AF65-F5344CB8AC3E}">
        <p14:creationId xmlns:p14="http://schemas.microsoft.com/office/powerpoint/2010/main" val="3023287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Fifteenth Amendment</a:t>
            </a:r>
            <a:endParaRPr lang="en-US" dirty="0">
              <a:solidFill>
                <a:schemeClr val="accent5">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r>
              <a:rPr lang="en-US" dirty="0">
                <a:latin typeface="+mj-lt"/>
              </a:rPr>
              <a:t>This amendment to the Constitution granted African-American men – not women – the right to vote in elections. </a:t>
            </a:r>
            <a:r>
              <a:rPr lang="en-US" dirty="0" smtClean="0">
                <a:latin typeface="+mj-lt"/>
              </a:rPr>
              <a:t>This law was insisted upon by the so-called “Radical Republicans” during the Reconstruction of the American South.  Sadly, the amendments gains were often undermined by “black codes” and unfair laws enacted by the Southern States. </a:t>
            </a:r>
            <a:endParaRPr lang="en-US" dirty="0">
              <a:latin typeface="+mj-lt"/>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74308" y="2119313"/>
            <a:ext cx="2979933" cy="3605212"/>
          </a:xfrm>
        </p:spPr>
      </p:pic>
    </p:spTree>
    <p:extLst>
      <p:ext uri="{BB962C8B-B14F-4D97-AF65-F5344CB8AC3E}">
        <p14:creationId xmlns:p14="http://schemas.microsoft.com/office/powerpoint/2010/main" val="3057442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Second Amendment</a:t>
            </a:r>
            <a:endParaRPr lang="en-US" dirty="0">
              <a:solidFill>
                <a:schemeClr val="accent5">
                  <a:lumMod val="50000"/>
                </a:schemeClr>
              </a:solidFill>
            </a:endParaRPr>
          </a:p>
        </p:txBody>
      </p:sp>
      <p:sp>
        <p:nvSpPr>
          <p:cNvPr id="3" name="Content Placeholder 2"/>
          <p:cNvSpPr>
            <a:spLocks noGrp="1"/>
          </p:cNvSpPr>
          <p:nvPr>
            <p:ph sz="quarter" idx="13"/>
          </p:nvPr>
        </p:nvSpPr>
        <p:spPr>
          <a:xfrm>
            <a:off x="1298448" y="2121407"/>
            <a:ext cx="2130552" cy="3602736"/>
          </a:xfrm>
        </p:spPr>
        <p:txBody>
          <a:bodyPr>
            <a:normAutofit fontScale="62500" lnSpcReduction="20000"/>
          </a:bodyPr>
          <a:lstStyle/>
          <a:p>
            <a:r>
              <a:rPr lang="en-US" dirty="0">
                <a:latin typeface="+mj-lt"/>
              </a:rPr>
              <a:t>This amendment to the Constitution guarantees the right to bear arms – in the form of  well-regulated militia. </a:t>
            </a:r>
            <a:r>
              <a:rPr lang="en-US" dirty="0" smtClean="0">
                <a:latin typeface="+mj-lt"/>
              </a:rPr>
              <a:t> The degree to which gun control is allowed, however, is a topic of much debate.  Most scholars agree that the right to bear arms is very limited.</a:t>
            </a:r>
            <a:endParaRPr lang="en-US" dirty="0">
              <a:latin typeface="+mj-lt"/>
            </a:endParaRPr>
          </a:p>
        </p:txBody>
      </p:sp>
      <p:pic>
        <p:nvPicPr>
          <p:cNvPr id="5" name="Content Placeholder 4"/>
          <p:cNvPicPr>
            <a:picLocks noGrp="1" noChangeAspect="1"/>
          </p:cNvPicPr>
          <p:nvPr>
            <p:ph sz="quarter" idx="14"/>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657600" y="2057400"/>
            <a:ext cx="4118292" cy="3431910"/>
          </a:xfrm>
        </p:spPr>
      </p:pic>
    </p:spTree>
    <p:extLst>
      <p:ext uri="{BB962C8B-B14F-4D97-AF65-F5344CB8AC3E}">
        <p14:creationId xmlns:p14="http://schemas.microsoft.com/office/powerpoint/2010/main" val="3985414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Gun Control Debate </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8791" y="2119313"/>
            <a:ext cx="4325780" cy="3603625"/>
          </a:xfrm>
        </p:spPr>
      </p:pic>
    </p:spTree>
    <p:extLst>
      <p:ext uri="{BB962C8B-B14F-4D97-AF65-F5344CB8AC3E}">
        <p14:creationId xmlns:p14="http://schemas.microsoft.com/office/powerpoint/2010/main" val="3936908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The Fourth Amendment</a:t>
            </a:r>
            <a:endParaRPr lang="en-US" dirty="0">
              <a:solidFill>
                <a:schemeClr val="accent5">
                  <a:lumMod val="50000"/>
                </a:schemeClr>
              </a:solidFill>
            </a:endParaRPr>
          </a:p>
        </p:txBody>
      </p:sp>
      <p:sp>
        <p:nvSpPr>
          <p:cNvPr id="3" name="Content Placeholder 2"/>
          <p:cNvSpPr>
            <a:spLocks noGrp="1"/>
          </p:cNvSpPr>
          <p:nvPr>
            <p:ph sz="quarter" idx="13"/>
          </p:nvPr>
        </p:nvSpPr>
        <p:spPr>
          <a:xfrm>
            <a:off x="1219200" y="2057400"/>
            <a:ext cx="2590800" cy="3602736"/>
          </a:xfrm>
        </p:spPr>
        <p:txBody>
          <a:bodyPr>
            <a:normAutofit fontScale="92500"/>
          </a:bodyPr>
          <a:lstStyle/>
          <a:p>
            <a:r>
              <a:rPr lang="en-US" dirty="0">
                <a:latin typeface="+mj-lt"/>
              </a:rPr>
              <a:t>This amendment to the Constitution forbids any unreasonable searches of or seizure of property by the government or police officers. </a:t>
            </a:r>
            <a:endParaRPr lang="en-US" dirty="0">
              <a:latin typeface="+mj-lt"/>
            </a:endParaRPr>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10000" y="2286000"/>
            <a:ext cx="4208859" cy="3200399"/>
          </a:xfrm>
        </p:spPr>
      </p:pic>
    </p:spTree>
    <p:extLst>
      <p:ext uri="{BB962C8B-B14F-4D97-AF65-F5344CB8AC3E}">
        <p14:creationId xmlns:p14="http://schemas.microsoft.com/office/powerpoint/2010/main" val="178336246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151</TotalTime>
  <Words>618</Words>
  <Application>Microsoft Office PowerPoint</Application>
  <PresentationFormat>On-screen Show (4:3)</PresentationFormat>
  <Paragraphs>34</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Pushpin</vt:lpstr>
      <vt:lpstr>The Bill of Rights and Other Important Constitutional Amendments</vt:lpstr>
      <vt:lpstr>The Twenty-Fourth Amendment</vt:lpstr>
      <vt:lpstr>The Thirteenth Amendment</vt:lpstr>
      <vt:lpstr>The Nineteenth Amendment</vt:lpstr>
      <vt:lpstr>The Twenty-Sixth Amendment</vt:lpstr>
      <vt:lpstr>The Fifteenth Amendment</vt:lpstr>
      <vt:lpstr>The Second Amendment</vt:lpstr>
      <vt:lpstr>The Gun Control Debate </vt:lpstr>
      <vt:lpstr>The Fourth Amendment</vt:lpstr>
      <vt:lpstr>The Tenth Amendment</vt:lpstr>
      <vt:lpstr>The Eighth Amendment</vt:lpstr>
      <vt:lpstr>The Sixth Amendment</vt:lpstr>
      <vt:lpstr>The First Amendment</vt:lpstr>
      <vt:lpstr>The Third Amendment</vt:lpstr>
      <vt:lpstr>The Fifth Amendment</vt:lpstr>
      <vt:lpstr>The Seventh Amendment</vt:lpstr>
      <vt:lpstr>The Ninth Amendment</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Bill of Rights and Other Important Constitutional Amendments</dc:title>
  <dc:creator>Adam Henry</dc:creator>
  <cp:lastModifiedBy>Adam Henry</cp:lastModifiedBy>
  <cp:revision>8</cp:revision>
  <dcterms:created xsi:type="dcterms:W3CDTF">2013-07-30T12:54:54Z</dcterms:created>
  <dcterms:modified xsi:type="dcterms:W3CDTF">2013-07-30T15:26:03Z</dcterms:modified>
</cp:coreProperties>
</file>